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72" r:id="rId2"/>
    <p:sldId id="274" r:id="rId3"/>
    <p:sldId id="263" r:id="rId4"/>
    <p:sldId id="267" r:id="rId5"/>
    <p:sldId id="269" r:id="rId6"/>
    <p:sldId id="270" r:id="rId7"/>
    <p:sldId id="271" r:id="rId8"/>
    <p:sldId id="287" r:id="rId9"/>
    <p:sldId id="273" r:id="rId10"/>
    <p:sldId id="275" r:id="rId11"/>
    <p:sldId id="276" r:id="rId12"/>
    <p:sldId id="278" r:id="rId13"/>
    <p:sldId id="279" r:id="rId14"/>
    <p:sldId id="280" r:id="rId15"/>
    <p:sldId id="281" r:id="rId16"/>
    <p:sldId id="286" r:id="rId17"/>
    <p:sldId id="288" r:id="rId18"/>
    <p:sldId id="289" r:id="rId19"/>
    <p:sldId id="290" r:id="rId20"/>
    <p:sldId id="291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27" autoAdjust="0"/>
    <p:restoredTop sz="87163" autoAdjust="0"/>
  </p:normalViewPr>
  <p:slideViewPr>
    <p:cSldViewPr snapToGrid="0">
      <p:cViewPr varScale="1">
        <p:scale>
          <a:sx n="58" d="100"/>
          <a:sy n="58" d="100"/>
        </p:scale>
        <p:origin x="590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36749-AD31-4A13-8982-0FA94065C81B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A16560-4507-4980-BFE4-E5A9B6EC80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441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8117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774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0545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462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9574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507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528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9556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532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98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05009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483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114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4853A-A64D-4284-8B8D-1EE135E19E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8809C-D665-47B0-BE49-EBC65406C6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8C6FE-359F-4C51-9436-4AF65C080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D22FC-3899-4124-BE15-8878C76B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5A571-E20B-40C7-BDC3-2DE6E92A2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621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53E21-30E3-4B64-9755-B6F173A03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F6AC3-DF09-4B9A-960F-E3035FF7C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541397-7FEF-424E-9AC4-4D25FC1CA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033B9-BD8A-4B12-9D5F-1210FCB8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20404-A995-4D8B-8C21-F241487C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3411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E7D758-587C-41E9-9EC3-3C4C74FF6B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4591D0-137D-4728-B6FA-75DB083FD9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CEB44-E6A1-4C1D-A760-DD33516F5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BEABA-C938-4B93-B2F3-06833E8A3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134F5-1F63-4882-AD39-AA1EE6C4F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3081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FF40D-CCE5-4600-A990-BAB332499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1B7FB-EDED-45EA-AB27-C1D104E59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780FF-BD6F-4E7E-9EF1-541BF7A3F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AF2E7-816F-49A0-BF09-166AE26F4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1E4B5-8079-43F1-8E3B-1DE121CE9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481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6AE3-7B66-40BE-B7DD-615709EFA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5C54B-A9F2-47BC-BE3B-A8AAA0B1C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AFB04-9C01-4D66-B0BA-E48B5A513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3FA5F-C6DC-44BE-AB1C-41794A28F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6ACC2-FC3B-4F08-BB9F-5CD651CA0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42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AE42-DCAB-486D-8A37-00F9CC5C0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0013B-FD45-48C2-A281-55DF97116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D632AB-71D3-485C-9C13-106053B04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4A085-BCC6-4407-8625-90AEBB13F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827033-4C63-4615-99D1-6812736B0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F69DDD-41DD-4C76-858B-F6E57CB50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527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8CD8B-580D-4C24-85EA-1E3D28087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49A112-DD56-4BFD-90BF-9BF3173CB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D26C88-D2E7-47D2-AF4C-20C1D4EFF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AD2E6A-C5B8-423C-A111-9C6CB81478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27C4E8-E8AE-4A7A-BA9B-DCF64BED90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5A6CCC-486C-41A3-9BC6-DD5DD7F51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422B52-85C7-4DFD-A3D6-205CD4524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DF6A41-DFC4-4021-9EE3-1F1C11CFB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646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4012F-72E0-4050-986C-3BA198041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143A59-2EA8-40E8-A2A0-420571E6B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AED781-E3D2-4C35-8F1D-5FCAA5F5D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0A4179-818F-4AA4-B7B1-66AB2E707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586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56D7DA-6F46-40BA-BD34-A9E264BF2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2DE88D-AB2C-4758-BC2F-87C25517D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F3108-8E49-48AE-BF3C-A85A6E68D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2548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AD13F-4699-477E-BE8A-EC2845E71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FF478-D119-4D22-B0A6-BE1CCAB68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AA78F-9FE1-4E4D-B037-79BFDCB7D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C5248E-30D8-496B-BE71-A13199D40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066698-4D96-4CB7-A16D-7E5337A7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2A420A-FEEE-46DE-9383-CD3228141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040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B1599-64D3-4818-B302-7B823C545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FFF785-1E5E-463D-986A-B54C6F564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EA6A3E-225B-4F23-B1CE-0671C516E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896127-ABCF-41B7-B46C-45B3C2376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3C38D-397D-484F-B294-1050AC10A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05671E-5915-40FE-A67F-0DBA0A04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803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5ADE28-DBAC-4194-ACAE-6D24C9DBC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CED27-74DD-47C7-A946-996D9E470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2699E5-B37B-4A79-8BCF-95BFDACBB6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40293-2D5D-45F1-915A-0343F1DB0478}" type="datetimeFigureOut">
              <a:rPr lang="zh-CN" altLang="en-US" smtClean="0"/>
              <a:t>2020/6/15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B0A8D-CF90-4B72-965E-D328F9CE74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E614E-5420-4023-9A63-74E5813592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1239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896C9-F8D9-46F0-9368-0968836B0D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err="1"/>
              <a:t>LayerCode</a:t>
            </a:r>
            <a:r>
              <a:rPr lang="en-US" altLang="zh-CN" dirty="0"/>
              <a:t>: embeds barcode in 3D printed object (additive manufacturing)</a:t>
            </a:r>
            <a:endParaRPr lang="zh-CN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32AB0B-7317-4C44-A3FF-71CC84615A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2587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79" y="542131"/>
            <a:ext cx="12064842" cy="3273459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>
                <a:sym typeface="Wingdings" panose="05000000000000000000" pitchFamily="2" charset="2"/>
              </a:rPr>
              <a:t>Image preprocessing: see algorithm 1 &amp; appendix A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2. varying layer height objects: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1) remove the background (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color thresholding???</a:t>
            </a:r>
            <a:r>
              <a:rPr lang="en-US" altLang="zh-CN" dirty="0">
                <a:sym typeface="Wingdings" panose="05000000000000000000" pitchFamily="2" charset="2"/>
              </a:rPr>
              <a:t>) -&gt; greyscale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2) morphological operation: 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bottom and top hat filtering -&gt; increase contrast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how???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bilateral filter (ref) -&gt; blur black &amp; white layer regions </a:t>
            </a:r>
            <a:r>
              <a:rPr lang="en-US" altLang="zh-CN" b="1" dirty="0">
                <a:sym typeface="Wingdings" panose="05000000000000000000" pitchFamily="2" charset="2"/>
              </a:rPr>
              <a:t>without</a:t>
            </a:r>
            <a:r>
              <a:rPr lang="en-US" altLang="zh-CN" dirty="0">
                <a:sym typeface="Wingdings" panose="05000000000000000000" pitchFamily="2" charset="2"/>
              </a:rPr>
              <a:t> blurring boundary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GMM-based clustering -&gt; binarize the image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how???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37C943-EB73-4A24-AD93-58CA07569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900" y="3606040"/>
            <a:ext cx="5810250" cy="304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148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79" y="732631"/>
            <a:ext cx="12064842" cy="58777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4.1 graph construction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Flood fill process -&gt; all pixels are either labelled black or white -&gt; formed black regions &amp; white regions -&gt; each regions is a </a:t>
            </a:r>
            <a:r>
              <a:rPr lang="en-US" altLang="zh-CN" b="1" dirty="0">
                <a:sym typeface="Wingdings" panose="05000000000000000000" pitchFamily="2" charset="2"/>
              </a:rPr>
              <a:t>node</a:t>
            </a:r>
            <a:r>
              <a:rPr lang="en-US" altLang="zh-CN" dirty="0">
                <a:sym typeface="Wingdings" panose="05000000000000000000" pitchFamily="2" charset="2"/>
              </a:rPr>
              <a:t>, 2 nodes are connected if their regions are adjacent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Edge e (connects node A &amp; B)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vector v of e: denotes general direction to move A -&gt; B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        * identify </a:t>
            </a:r>
            <a:r>
              <a:rPr lang="en-US" altLang="zh-CN" b="1" dirty="0">
                <a:sym typeface="Wingdings" panose="05000000000000000000" pitchFamily="2" charset="2"/>
              </a:rPr>
              <a:t>boundary pixels</a:t>
            </a:r>
            <a:r>
              <a:rPr lang="en-US" altLang="zh-CN" dirty="0">
                <a:sym typeface="Wingdings" panose="05000000000000000000" pitchFamily="2" charset="2"/>
              </a:rPr>
              <a:t> in region A: pixels within \delta pixels away from another region (in paper \delta = 3)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how???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        * estimate </a:t>
            </a:r>
            <a:r>
              <a:rPr lang="en-US" altLang="zh-CN" b="1" dirty="0">
                <a:sym typeface="Wingdings" panose="05000000000000000000" pitchFamily="2" charset="2"/>
              </a:rPr>
              <a:t>boundary normal direction</a:t>
            </a:r>
            <a:r>
              <a:rPr lang="en-US" altLang="zh-CN" dirty="0">
                <a:sym typeface="Wingdings" panose="05000000000000000000" pitchFamily="2" charset="2"/>
              </a:rPr>
              <a:t> (quickest direction to get into another region from current boundary pixel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(</a:t>
            </a:r>
            <a:r>
              <a:rPr lang="zh-CN" alt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深度优先搜索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???)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        * v is the avg normal direction over all boundary pixels between A &amp; B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1832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79" y="732631"/>
            <a:ext cx="12064842" cy="58777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4.1 graph construction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Edge e (connects node A &amp; B)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label r of e: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  * thickness estimation: for each boundary pixel p between A &amp; B, find a shortest </a:t>
            </a:r>
            <a:r>
              <a:rPr lang="en-US" altLang="zh-CN" b="1" dirty="0">
                <a:sym typeface="Wingdings" panose="05000000000000000000" pitchFamily="2" charset="2"/>
              </a:rPr>
              <a:t>image plane vector dm</a:t>
            </a:r>
            <a:r>
              <a:rPr lang="en-US" altLang="zh-CN" dirty="0">
                <a:sym typeface="Wingdings" panose="05000000000000000000" pitchFamily="2" charset="2"/>
              </a:rPr>
              <a:t> between p and another region </a:t>
            </a:r>
            <a:r>
              <a:rPr lang="en-US" altLang="zh-CN" b="1" dirty="0">
                <a:sym typeface="Wingdings" panose="05000000000000000000" pitchFamily="2" charset="2"/>
              </a:rPr>
              <a:t>(not A or B but C)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 (</a:t>
            </a:r>
            <a:r>
              <a:rPr lang="zh-CN" alt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深度优先搜索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???)</a:t>
            </a:r>
            <a:r>
              <a:rPr lang="en-US" altLang="zh-CN" dirty="0">
                <a:sym typeface="Wingdings" panose="05000000000000000000" pitchFamily="2" charset="2"/>
              </a:rPr>
              <a:t>, project dm onto np to estimate thickness of a layer -&gt; now </a:t>
            </a:r>
            <a:r>
              <a:rPr lang="en-US" altLang="zh-CN" dirty="0" err="1">
                <a:sym typeface="Wingdings" panose="05000000000000000000" pitchFamily="2" charset="2"/>
              </a:rPr>
              <a:t>hA</a:t>
            </a:r>
            <a:r>
              <a:rPr lang="en-US" altLang="zh-CN" dirty="0">
                <a:sym typeface="Wingdings" panose="05000000000000000000" pitchFamily="2" charset="2"/>
              </a:rPr>
              <a:t>(p) &amp; </a:t>
            </a:r>
            <a:r>
              <a:rPr lang="en-US" altLang="zh-CN" dirty="0" err="1">
                <a:sym typeface="Wingdings" panose="05000000000000000000" pitchFamily="2" charset="2"/>
              </a:rPr>
              <a:t>hB</a:t>
            </a:r>
            <a:r>
              <a:rPr lang="en-US" altLang="zh-CN" dirty="0">
                <a:sym typeface="Wingdings" panose="05000000000000000000" pitchFamily="2" charset="2"/>
              </a:rPr>
              <a:t>(p) are known</a:t>
            </a: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                                                       * </a:t>
            </a:r>
            <a:r>
              <a:rPr lang="en-US" altLang="zh-CN" dirty="0">
                <a:sym typeface="Wingdings" panose="05000000000000000000" pitchFamily="2" charset="2"/>
              </a:rPr>
              <a:t>get bn: use 0.5logM as a threshold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0FCEAF-3366-4A19-A5DA-43ED21EB8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" y="4037530"/>
            <a:ext cx="4843463" cy="25728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3502F0-72AB-4B1A-B986-52F031014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4672" y="4542694"/>
            <a:ext cx="5280660" cy="9126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C719F8-6B39-47A8-AE79-AB7C362BB4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2186" y="5371729"/>
            <a:ext cx="6365631" cy="126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45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9"/>
            <a:ext cx="12064842" cy="51684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4.1 graph construction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Edge e (connects node A &amp; B)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feature label r: indicates the bit of the edge </a:t>
            </a:r>
            <a:r>
              <a:rPr lang="en-US" altLang="zh-CN" b="1" dirty="0">
                <a:sym typeface="Wingdings" panose="05000000000000000000" pitchFamily="2" charset="2"/>
              </a:rPr>
              <a:t>(edge = 1 bit)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  </a:t>
            </a:r>
            <a:r>
              <a:rPr lang="en-US" altLang="zh-CN" b="1" dirty="0">
                <a:sym typeface="Wingdings" panose="05000000000000000000" pitchFamily="2" charset="2"/>
              </a:rPr>
              <a:t>unknown M?</a:t>
            </a:r>
            <a:r>
              <a:rPr lang="en-US" altLang="zh-CN" dirty="0">
                <a:sym typeface="Wingdings" panose="05000000000000000000" pitchFamily="2" charset="2"/>
              </a:rPr>
              <a:t> -&gt; regard x = |</a:t>
            </a:r>
            <a:r>
              <a:rPr lang="en-US" altLang="zh-CN" dirty="0" err="1">
                <a:sym typeface="Wingdings" panose="05000000000000000000" pitchFamily="2" charset="2"/>
              </a:rPr>
              <a:t>loghA</a:t>
            </a:r>
            <a:r>
              <a:rPr lang="en-US" altLang="zh-CN" dirty="0">
                <a:sym typeface="Wingdings" panose="05000000000000000000" pitchFamily="2" charset="2"/>
              </a:rPr>
              <a:t> - </a:t>
            </a:r>
            <a:r>
              <a:rPr lang="en-US" altLang="zh-CN" dirty="0" err="1">
                <a:sym typeface="Wingdings" panose="05000000000000000000" pitchFamily="2" charset="2"/>
              </a:rPr>
              <a:t>loghB</a:t>
            </a:r>
            <a:r>
              <a:rPr lang="en-US" altLang="zh-CN" dirty="0">
                <a:sym typeface="Wingdings" panose="05000000000000000000" pitchFamily="2" charset="2"/>
              </a:rPr>
              <a:t>| as a random variable, the distribution of x must be a 2-peak GMM!!! Center 1 at 0, center 2 at </a:t>
            </a:r>
            <a:r>
              <a:rPr lang="en-US" altLang="zh-CN" dirty="0" err="1">
                <a:sym typeface="Wingdings" panose="05000000000000000000" pitchFamily="2" charset="2"/>
              </a:rPr>
              <a:t>logM</a:t>
            </a:r>
            <a:r>
              <a:rPr lang="en-US" altLang="zh-CN" dirty="0">
                <a:sym typeface="Wingdings" panose="05000000000000000000" pitchFamily="2" charset="2"/>
              </a:rPr>
              <a:t> -&gt; use maximum likelihood estimation to estimate </a:t>
            </a:r>
            <a:r>
              <a:rPr lang="en-US" altLang="zh-CN" dirty="0" err="1">
                <a:sym typeface="Wingdings" panose="05000000000000000000" pitchFamily="2" charset="2"/>
              </a:rPr>
              <a:t>logM</a:t>
            </a:r>
            <a:r>
              <a:rPr lang="en-US" altLang="zh-CN" dirty="0">
                <a:sym typeface="Wingdings" panose="05000000000000000000" pitchFamily="2" charset="2"/>
              </a:rPr>
              <a:t> (p(</a:t>
            </a:r>
            <a:r>
              <a:rPr lang="en-US" altLang="zh-CN" dirty="0" err="1">
                <a:sym typeface="Wingdings" panose="05000000000000000000" pitchFamily="2" charset="2"/>
              </a:rPr>
              <a:t>logM</a:t>
            </a:r>
            <a:r>
              <a:rPr lang="en-US" altLang="zh-CN" dirty="0">
                <a:sym typeface="Wingdings" panose="05000000000000000000" pitchFamily="2" charset="2"/>
              </a:rPr>
              <a:t>) in GMM must have highest pdf except for p(0)) </a:t>
            </a:r>
            <a:r>
              <a:rPr lang="en-US" altLang="zh-CN" b="1" dirty="0">
                <a:sym typeface="Wingdings" panose="05000000000000000000" pitchFamily="2" charset="2"/>
              </a:rPr>
              <a:t>h?</a:t>
            </a:r>
            <a:r>
              <a:rPr lang="en-US" altLang="zh-CN" dirty="0">
                <a:sym typeface="Wingdings" panose="05000000000000000000" pitchFamily="2" charset="2"/>
              </a:rPr>
              <a:t> not </a:t>
            </a:r>
            <a:r>
              <a:rPr lang="en-US" altLang="zh-CN" dirty="0" err="1">
                <a:sym typeface="Wingdings" panose="05000000000000000000" pitchFamily="2" charset="2"/>
              </a:rPr>
              <a:t>imprt</a:t>
            </a:r>
            <a:r>
              <a:rPr lang="en-US" altLang="zh-CN" dirty="0">
                <a:sym typeface="Wingdings" panose="05000000000000000000" pitchFamily="2" charset="2"/>
              </a:rPr>
              <a:t>., can be set as prior OR encode it in the object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Identify starting &amp; ending nodes: outliers in GMM!!! Use a set S to contain</a:t>
            </a: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4.2 decoding through graph traversal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DFS: repeatedly DFS start from a node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in set S. use edge vector to make sure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direction consistency (otherwise: loop)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B1A2C0-B5A7-4F3A-AC9A-195E2A8E7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723" y="4638095"/>
            <a:ext cx="5398477" cy="21329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FFD3359-B252-4B55-9D37-253958908C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02" y="5962251"/>
            <a:ext cx="5398477" cy="67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84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9"/>
            <a:ext cx="12064842" cy="5168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4.2 decoding through graph traversal</a:t>
            </a:r>
          </a:p>
          <a:p>
            <a:r>
              <a:rPr lang="en-GB" altLang="zh-CN" dirty="0">
                <a:sym typeface="Wingdings" panose="05000000000000000000" pitchFamily="2" charset="2"/>
              </a:rPr>
              <a:t>traversal stops: another node in S is reached OR DFS runs out of unvisited(fatal error, because the bit string should always end with bit 0)</a:t>
            </a: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4.3 early termination</a:t>
            </a:r>
          </a:p>
          <a:p>
            <a:pPr marL="514350" indent="-514350">
              <a:buAutoNum type="arabicPeriod"/>
            </a:pPr>
            <a:r>
              <a:rPr lang="en-US" altLang="zh-CN" dirty="0">
                <a:sym typeface="Wingdings" panose="05000000000000000000" pitchFamily="2" charset="2"/>
              </a:rPr>
              <a:t>Terminate the graph traversal if we have surveyed a sufficient number of paths: terminate decoding once </a:t>
            </a:r>
            <a:r>
              <a:rPr lang="en-US" altLang="zh-CN" dirty="0" err="1">
                <a:sym typeface="Wingdings" panose="05000000000000000000" pitchFamily="2" charset="2"/>
              </a:rPr>
              <a:t>num_path</a:t>
            </a:r>
            <a:r>
              <a:rPr lang="en-US" altLang="zh-CN" dirty="0">
                <a:sym typeface="Wingdings" panose="05000000000000000000" pitchFamily="2" charset="2"/>
              </a:rPr>
              <a:t> </a:t>
            </a:r>
            <a:r>
              <a:rPr lang="zh-CN" altLang="en-US" dirty="0">
                <a:sym typeface="Wingdings" panose="05000000000000000000" pitchFamily="2" charset="2"/>
              </a:rPr>
              <a:t>≥ </a:t>
            </a:r>
            <a:r>
              <a:rPr lang="en-US" altLang="zh-CN" dirty="0">
                <a:sym typeface="Wingdings" panose="05000000000000000000" pitchFamily="2" charset="2"/>
              </a:rPr>
              <a:t>K (</a:t>
            </a:r>
            <a:r>
              <a:rPr lang="en-US" altLang="zh-CN" dirty="0" err="1">
                <a:sym typeface="Wingdings" panose="05000000000000000000" pitchFamily="2" charset="2"/>
              </a:rPr>
              <a:t>num_path</a:t>
            </a:r>
            <a:r>
              <a:rPr lang="en-US" altLang="zh-CN" dirty="0">
                <a:sym typeface="Wingdings" panose="05000000000000000000" pitchFamily="2" charset="2"/>
              </a:rPr>
              <a:t> is counted in DFS)</a:t>
            </a:r>
          </a:p>
          <a:p>
            <a:pPr marL="514350" indent="-514350">
              <a:buAutoNum type="arabicPeriod"/>
            </a:pPr>
            <a:r>
              <a:rPr lang="en-US" altLang="zh-CN" dirty="0">
                <a:sym typeface="Wingdings" panose="05000000000000000000" pitchFamily="2" charset="2"/>
              </a:rPr>
              <a:t>Terminate if: Current individual 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decoded bits (not string) have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80% in common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5D7AA0-8FBA-4B39-8D6D-E7C993EAB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827" y="3703320"/>
            <a:ext cx="5830253" cy="201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657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9"/>
            <a:ext cx="12064842" cy="5168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4.4 depth recovery</a:t>
            </a:r>
          </a:p>
          <a:p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4.4 &amp; Appendix B</a:t>
            </a:r>
            <a:r>
              <a:rPr lang="zh-CN" alt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：没看懂</a:t>
            </a:r>
            <a:endParaRPr lang="en-GB" altLang="zh-CN" b="1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6841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8"/>
            <a:ext cx="12064842" cy="60090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5.1 2-color fabrication (for multi-material 3D printers)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Produce </a:t>
            </a:r>
            <a:r>
              <a:rPr lang="en-US" altLang="zh-CN" dirty="0" err="1">
                <a:sym typeface="Wingdings" panose="05000000000000000000" pitchFamily="2" charset="2"/>
              </a:rPr>
              <a:t>LayerCode</a:t>
            </a:r>
            <a:r>
              <a:rPr lang="en-US" altLang="zh-CN" dirty="0">
                <a:sym typeface="Wingdings" panose="05000000000000000000" pitchFamily="2" charset="2"/>
              </a:rPr>
              <a:t> without any modification to software/hardware</a:t>
            </a: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5.2 variable layer heights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Black layers: h0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for each layer?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white layers: h1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for each layer?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specular high light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green region: spare &amp; granular(</a:t>
            </a:r>
            <a:r>
              <a:rPr lang="zh-CN" altLang="en-US" dirty="0">
                <a:sym typeface="Wingdings" panose="05000000000000000000" pitchFamily="2" charset="2"/>
              </a:rPr>
              <a:t>颗粒状的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red region: dense &amp; uniform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</a:t>
            </a:r>
            <a:r>
              <a:rPr lang="en-US" altLang="zh-CN" b="1" dirty="0">
                <a:sym typeface="Wingdings" panose="05000000000000000000" pitchFamily="2" charset="2"/>
              </a:rPr>
              <a:t>difference of highlight distribution</a:t>
            </a: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  -&gt; allows decoding to discern(</a:t>
            </a:r>
            <a:r>
              <a:rPr lang="zh-CN" altLang="en-US" b="1" dirty="0">
                <a:sym typeface="Wingdings" panose="05000000000000000000" pitchFamily="2" charset="2"/>
              </a:rPr>
              <a:t>分辨</a:t>
            </a:r>
            <a:endParaRPr lang="en-US" altLang="zh-CN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  2 types of layers in preprocessing</a:t>
            </a:r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sec5. fabrication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C3C70B-8A49-4DBF-8E90-7FDAFDD8D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949" y="1906218"/>
            <a:ext cx="4091940" cy="21205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E4A5B2-AE09-4DD5-9A0C-B14792B41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1949" y="4337648"/>
            <a:ext cx="4458272" cy="198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541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8"/>
            <a:ext cx="12326970" cy="5606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5.2 variable layer heights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Interweave G-code for h0 and h1 at specific location, to construct alternating printing heights (the paper used h1 as integer multiple of h0, to ensure seamless switches across layer heights)</a:t>
            </a:r>
            <a:endParaRPr lang="en-US" altLang="zh-CN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5.4 discussion on implementation &amp; application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40 min to several hours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2-color &amp; variable layer height: time cost comparable to that w/o </a:t>
            </a:r>
            <a:r>
              <a:rPr lang="en-US" altLang="zh-CN" dirty="0" err="1">
                <a:sym typeface="Wingdings" panose="05000000000000000000" pitchFamily="2" charset="2"/>
              </a:rPr>
              <a:t>LayerCode</a:t>
            </a:r>
            <a:endParaRPr lang="en-US" altLang="zh-CN" dirty="0">
              <a:sym typeface="Wingdings" panose="05000000000000000000" pitchFamily="2" charset="2"/>
            </a:endParaRPr>
          </a:p>
          <a:p>
            <a:endParaRPr lang="en-US" altLang="zh-CN" dirty="0">
              <a:sym typeface="Wingdings" panose="05000000000000000000" pitchFamily="2" charset="2"/>
            </a:endParaRPr>
          </a:p>
          <a:p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sec5. fabrication</a:t>
            </a:r>
            <a:endParaRPr lang="zh-CN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136F17-57E1-4A45-B622-33464219D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199430"/>
            <a:ext cx="4334256" cy="22562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F9C7CA-FB59-41C6-B005-C41DB31B6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3664" y="4590288"/>
            <a:ext cx="6481177" cy="169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478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8"/>
            <a:ext cx="12326970" cy="5606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6.1 database construction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4835 Shape meshes from Thingi10k dataset 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                                       (ref)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Embed a </a:t>
            </a:r>
            <a:r>
              <a:rPr lang="en-US" altLang="zh-CN" dirty="0" err="1">
                <a:sym typeface="Wingdings" panose="05000000000000000000" pitchFamily="2" charset="2"/>
              </a:rPr>
              <a:t>LayerCode</a:t>
            </a:r>
            <a:r>
              <a:rPr lang="en-US" altLang="zh-CN" dirty="0">
                <a:sym typeface="Wingdings" panose="05000000000000000000" pitchFamily="2" charset="2"/>
              </a:rPr>
              <a:t> indicating model’s ID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Printing direction: longest dimension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Baseline layer thickness h: set to repeat the tag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3 times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Use Mitsuba(ref) to render the encoded output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Test influence of viewpoint: sample 30 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viewpoints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sec6. evaluation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5920DF-C40E-426A-92AF-CF74BB388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909" y="1072329"/>
            <a:ext cx="4613091" cy="516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341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8"/>
            <a:ext cx="12326970" cy="5606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6.2 result statistics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Camera angle dependency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sec6. evaluation</a:t>
            </a:r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204E3B-DFF4-4668-8B01-CD76A41B3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137" y="609600"/>
            <a:ext cx="5591567" cy="56066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E74F57-F90D-4618-A98A-FD1BE3DF8C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" y="2676839"/>
            <a:ext cx="5629275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797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6A4FC-4741-45D4-ABC2-0BD17B7E2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62" y="0"/>
            <a:ext cx="10515600" cy="1325563"/>
          </a:xfrm>
        </p:spPr>
        <p:txBody>
          <a:bodyPr/>
          <a:lstStyle/>
          <a:p>
            <a:r>
              <a:rPr lang="zh-CN" altLang="en-US" dirty="0"/>
              <a:t>可以做的改进</a:t>
            </a:r>
            <a:r>
              <a:rPr lang="en-US" altLang="zh-CN" dirty="0"/>
              <a:t>(from sec6. evaluation)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ADAD1-6F92-4F61-BF59-D567D6746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662" y="1105264"/>
            <a:ext cx="10515600" cy="5282379"/>
          </a:xfrm>
        </p:spPr>
        <p:txBody>
          <a:bodyPr>
            <a:normAutofit/>
          </a:bodyPr>
          <a:lstStyle/>
          <a:p>
            <a:r>
              <a:rPr lang="zh-CN" altLang="en-US" dirty="0"/>
              <a:t>研究鲁棒性：研究编解码方法和识别方法对于遮挡、同色背景的抵抗力（文中研究的基本都是没有遮挡、前背景大对比度）</a:t>
            </a:r>
            <a:endParaRPr lang="en-US" altLang="zh-CN" dirty="0"/>
          </a:p>
          <a:p>
            <a:r>
              <a:rPr lang="zh-CN" altLang="en-US" dirty="0"/>
              <a:t>研究速度：优化</a:t>
            </a:r>
            <a:r>
              <a:rPr lang="en-US" altLang="zh-CN" dirty="0"/>
              <a:t>graph-based approach</a:t>
            </a:r>
            <a:r>
              <a:rPr lang="zh-CN" altLang="en-US" dirty="0"/>
              <a:t>来降低解码时间</a:t>
            </a:r>
            <a:r>
              <a:rPr lang="en-US" altLang="zh-CN" dirty="0"/>
              <a:t>/</a:t>
            </a:r>
            <a:r>
              <a:rPr lang="zh-CN" altLang="en-US" dirty="0"/>
              <a:t>解码时间上界 </a:t>
            </a:r>
            <a:r>
              <a:rPr lang="en-US" altLang="zh-CN" dirty="0"/>
              <a:t>-&gt; feasible on mobile devices</a:t>
            </a:r>
          </a:p>
          <a:p>
            <a:r>
              <a:rPr lang="zh-CN" altLang="en-US" dirty="0"/>
              <a:t>研究信息容量：</a:t>
            </a:r>
            <a:r>
              <a:rPr lang="en-US" altLang="zh-CN" dirty="0"/>
              <a:t>ternary or quaternary</a:t>
            </a:r>
            <a:r>
              <a:rPr lang="zh-CN" altLang="en-US" dirty="0"/>
              <a:t>（三元</a:t>
            </a:r>
            <a:r>
              <a:rPr lang="en-US" altLang="zh-CN" dirty="0"/>
              <a:t>/</a:t>
            </a:r>
            <a:r>
              <a:rPr lang="zh-CN" altLang="en-US" dirty="0"/>
              <a:t>四元）打印可以提高信息容量</a:t>
            </a:r>
            <a:endParaRPr lang="en-US" altLang="zh-CN" dirty="0"/>
          </a:p>
          <a:p>
            <a:r>
              <a:rPr lang="zh-CN" altLang="en-US" dirty="0"/>
              <a:t>姿态估计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b="1" dirty="0"/>
              <a:t>近期计划工作</a:t>
            </a:r>
            <a:endParaRPr lang="en-US" altLang="zh-CN" b="1" dirty="0"/>
          </a:p>
          <a:p>
            <a:r>
              <a:rPr lang="zh-CN" altLang="en-US" b="1" dirty="0"/>
              <a:t>跑跑看</a:t>
            </a:r>
            <a:r>
              <a:rPr lang="en-US" altLang="zh-CN" b="1" dirty="0" err="1"/>
              <a:t>LayerCode</a:t>
            </a:r>
            <a:r>
              <a:rPr lang="zh-CN" altLang="en-US" b="1" dirty="0"/>
              <a:t>的源码</a:t>
            </a:r>
            <a:endParaRPr lang="en-US" altLang="zh-CN" b="1" dirty="0"/>
          </a:p>
          <a:p>
            <a:r>
              <a:rPr lang="en-US" altLang="zh-CN" b="1" dirty="0"/>
              <a:t>Tracking</a:t>
            </a:r>
            <a:r>
              <a:rPr lang="zh-CN" altLang="en-US" b="1"/>
              <a:t>论文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25397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8"/>
            <a:ext cx="12326970" cy="600900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6.2 result statistics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Decoding time: seconds-5 min, complexity is derived from graph approach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-graph building operations (image processing, neighbor region dis, masking)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-image resolution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-shapes, holes, occlusions -&gt; number of nodes -&gt; decoding time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-partly because </a:t>
            </a:r>
            <a:r>
              <a:rPr lang="en-US" altLang="zh-CN" dirty="0" err="1">
                <a:sym typeface="Wingdings" panose="05000000000000000000" pitchFamily="2" charset="2"/>
              </a:rPr>
              <a:t>Matlab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-partly because wish to explore sufficient paths for robust decoding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Lower bound of h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Complex shapes: 4791 successful shapes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       , 44 failure cases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Stress test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Failure cases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sec6. evaluation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27C451-37D9-41B7-9A68-3A797FAC0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514" y="4415463"/>
            <a:ext cx="5545328" cy="191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63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0A96A-ACCC-4264-8C1F-BAD36A94B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sec1. introduction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20" y="1027906"/>
            <a:ext cx="11643360" cy="5464969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Encoding algorithm</a:t>
            </a:r>
          </a:p>
          <a:p>
            <a:r>
              <a:rPr lang="en-US" altLang="zh-CN" dirty="0"/>
              <a:t>Decoding algorithm (from single photo)</a:t>
            </a:r>
          </a:p>
          <a:p>
            <a:r>
              <a:rPr lang="en-US" altLang="zh-CN" dirty="0"/>
              <a:t>Test with large dataset of virtual rendering </a:t>
            </a:r>
            <a:r>
              <a:rPr lang="en-US" altLang="zh-CN" b="1" dirty="0"/>
              <a:t>(4000+ shapes from Thingi10k dataset 2016, 99% successfully encode &amp; decode)</a:t>
            </a:r>
          </a:p>
          <a:p>
            <a:r>
              <a:rPr lang="en-US" altLang="zh-CN" dirty="0"/>
              <a:t>Embedding optical tags: on, beneath, inside the surf (ref)</a:t>
            </a:r>
          </a:p>
          <a:p>
            <a:r>
              <a:rPr lang="en-US" altLang="zh-CN" dirty="0"/>
              <a:t>Challenges: </a:t>
            </a:r>
          </a:p>
          <a:p>
            <a:pPr marL="514350" indent="-514350">
              <a:buAutoNum type="arabicPeriod"/>
            </a:pPr>
            <a:r>
              <a:rPr lang="en-US" altLang="zh-CN" dirty="0"/>
              <a:t>robust encoding &amp; decoding: </a:t>
            </a:r>
          </a:p>
          <a:p>
            <a:pPr marL="0" indent="0">
              <a:buNone/>
            </a:pPr>
            <a:r>
              <a:rPr lang="en-US" altLang="zh-CN" dirty="0"/>
              <a:t>     standard barcode-maps every bit to a bar thickness</a:t>
            </a:r>
          </a:p>
          <a:p>
            <a:pPr marL="0" indent="0">
              <a:buNone/>
            </a:pPr>
            <a:r>
              <a:rPr lang="en-US" altLang="zh-CN" dirty="0"/>
              <a:t>     we-encode bits based on local change of layer thickness (invariant under diff. orientation)</a:t>
            </a:r>
          </a:p>
          <a:p>
            <a:pPr marL="0" indent="0">
              <a:buNone/>
            </a:pPr>
            <a:r>
              <a:rPr lang="en-US" altLang="zh-CN" dirty="0"/>
              <a:t>     image-paths along for decoding</a:t>
            </a:r>
          </a:p>
          <a:p>
            <a:pPr marL="0" indent="0">
              <a:buNone/>
            </a:pPr>
            <a:r>
              <a:rPr lang="en-US" altLang="zh-CN" dirty="0"/>
              <a:t>2. need to introduce 2 distinguishable layer types:</a:t>
            </a:r>
          </a:p>
          <a:p>
            <a:pPr marL="0" indent="0">
              <a:buNone/>
            </a:pPr>
            <a:r>
              <a:rPr lang="en-US" altLang="zh-CN" dirty="0"/>
              <a:t>    2 material printer OR diff deposition height OR mix NIR dye</a:t>
            </a:r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37956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07720"/>
            <a:ext cx="12192000" cy="5685155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Attributes:</a:t>
            </a:r>
          </a:p>
          <a:p>
            <a:pPr marL="0" indent="0">
              <a:buNone/>
            </a:pPr>
            <a:r>
              <a:rPr lang="en-US" altLang="zh-CN" dirty="0"/>
              <a:t>  * conventional cam (NIR with filter and light source when detecting)</a:t>
            </a:r>
          </a:p>
          <a:p>
            <a:pPr marL="0" indent="0">
              <a:buNone/>
            </a:pPr>
            <a:r>
              <a:rPr lang="en-US" altLang="zh-CN" dirty="0"/>
              <a:t>  * redundancy: readable from multiple cam view and even broken</a:t>
            </a:r>
          </a:p>
          <a:p>
            <a:pPr marL="0" indent="0">
              <a:buNone/>
            </a:pPr>
            <a:r>
              <a:rPr lang="en-US" altLang="zh-CN" dirty="0"/>
              <a:t>  * </a:t>
            </a:r>
            <a:r>
              <a:rPr lang="en-US" altLang="zh-CN" b="1" dirty="0"/>
              <a:t>depth info for free</a:t>
            </a:r>
            <a:r>
              <a:rPr lang="en-US" altLang="zh-CN" dirty="0"/>
              <a:t>: parallel light pattern -&gt; use structured light tech in CV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     how???</a:t>
            </a:r>
          </a:p>
          <a:p>
            <a:r>
              <a:rPr lang="en-GB" altLang="zh-CN" dirty="0"/>
              <a:t>Output of encoding algorithm: a series of slices along the printing direction to specify the thickness of each coding layer</a:t>
            </a:r>
          </a:p>
          <a:p>
            <a:r>
              <a:rPr lang="en-US" altLang="zh-CN" dirty="0"/>
              <a:t>Cannot transfer flat barcode’s pattern directly: because of spatially variant</a:t>
            </a:r>
          </a:p>
          <a:p>
            <a:pPr marL="0" indent="0">
              <a:buNone/>
            </a:pPr>
            <a:r>
              <a:rPr lang="en-US" altLang="zh-CN" dirty="0"/>
              <a:t>   solution: use thickness ratio of 2 consecutive</a:t>
            </a:r>
          </a:p>
          <a:p>
            <a:pPr marL="0" indent="0">
              <a:buNone/>
            </a:pPr>
            <a:r>
              <a:rPr lang="en-US" altLang="zh-CN" dirty="0"/>
              <a:t>   layers in a local region (because they share</a:t>
            </a:r>
          </a:p>
          <a:p>
            <a:pPr marL="0" indent="0">
              <a:buNone/>
            </a:pPr>
            <a:r>
              <a:rPr lang="en-US" altLang="zh-CN" dirty="0"/>
              <a:t>   the approx. same surface tangent plane)</a:t>
            </a:r>
          </a:p>
          <a:p>
            <a:pPr marL="0" indent="0">
              <a:buNone/>
            </a:pPr>
            <a:r>
              <a:rPr lang="en-GB" altLang="zh-CN" b="1" dirty="0">
                <a:solidFill>
                  <a:srgbClr val="FF0000"/>
                </a:solidFill>
              </a:rPr>
              <a:t>  </a:t>
            </a:r>
            <a:endParaRPr lang="en-US" altLang="zh-CN" b="1" dirty="0">
              <a:solidFill>
                <a:srgbClr val="FF0000"/>
              </a:solidFill>
            </a:endParaRPr>
          </a:p>
          <a:p>
            <a:endParaRPr lang="en-US" altLang="zh-CN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9B586F5-AC43-465F-BBD2-BCD0AE536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sec1. introduction</a:t>
            </a:r>
            <a:endParaRPr lang="zh-CN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F5BBDE-F84F-4D0C-B6C9-7331C8B5C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640" y="4428576"/>
            <a:ext cx="4251960" cy="220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076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825625"/>
            <a:ext cx="11937683" cy="4667250"/>
          </a:xfrm>
        </p:spPr>
        <p:txBody>
          <a:bodyPr/>
          <a:lstStyle/>
          <a:p>
            <a:r>
              <a:rPr lang="en-US" altLang="zh-CN" dirty="0"/>
              <a:t>Coding scheme details</a:t>
            </a:r>
            <a:r>
              <a:rPr lang="en-US" altLang="zh-CN" dirty="0">
                <a:sym typeface="Wingdings" panose="05000000000000000000" pitchFamily="2" charset="2"/>
              </a:rPr>
              <a:t>: bn -&gt; an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an: thickness</a:t>
            </a:r>
          </a:p>
          <a:p>
            <a:pPr marL="0" indent="0">
              <a:buNone/>
            </a:pPr>
            <a:r>
              <a:rPr lang="en-US" altLang="zh-CN" dirty="0"/>
              <a:t>  bn: bit</a:t>
            </a:r>
          </a:p>
          <a:p>
            <a:pPr marL="0" indent="0">
              <a:buNone/>
            </a:pPr>
            <a:r>
              <a:rPr lang="en-US" altLang="zh-CN" dirty="0"/>
              <a:t>  an+1 : an = 1 if bn+1 = 0</a:t>
            </a:r>
          </a:p>
          <a:p>
            <a:pPr marL="0" indent="0">
              <a:buNone/>
            </a:pPr>
            <a:r>
              <a:rPr lang="en-US" altLang="zh-CN" dirty="0"/>
              <a:t>  an+1 : an = 1/M or M if bn+1 = 1        the proposed pipeline used M = 2             </a:t>
            </a:r>
          </a:p>
          <a:p>
            <a:pPr marL="0" indent="0">
              <a:buNone/>
            </a:pPr>
            <a:r>
              <a:rPr lang="en-US" altLang="zh-CN" dirty="0"/>
              <a:t>                                                                       inverse map for decoding: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97A61E-5927-4AC0-B685-D3D3D2E96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" y="4539510"/>
            <a:ext cx="6740843" cy="18079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EEED24-73FD-4A9F-9B78-BE7B27754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340" y="5051213"/>
            <a:ext cx="5280660" cy="91263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C53497D0-1DE8-4167-A6AD-BA0C2A64A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sec3. encoding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2401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1095375"/>
            <a:ext cx="11937683" cy="4667250"/>
          </a:xfrm>
        </p:spPr>
        <p:txBody>
          <a:bodyPr/>
          <a:lstStyle/>
          <a:p>
            <a:r>
              <a:rPr lang="en-US" altLang="zh-CN" dirty="0"/>
              <a:t>Coding scheme details</a:t>
            </a:r>
            <a:r>
              <a:rPr lang="en-US" altLang="zh-CN" dirty="0">
                <a:sym typeface="Wingdings" panose="05000000000000000000" pitchFamily="2" charset="2"/>
              </a:rPr>
              <a:t>: bn -&gt; an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start of bit string: a layer with an = Nh (the </a:t>
            </a:r>
            <a:r>
              <a:rPr lang="en-US" altLang="zh-CN" dirty="0"/>
              <a:t>proposed pipeline used M = 4), followed by 2 layer with thickness = h (bit 0 as the head of the bit string)</a:t>
            </a:r>
          </a:p>
          <a:p>
            <a:pPr marL="0" indent="0">
              <a:buNone/>
            </a:pPr>
            <a:r>
              <a:rPr lang="en-US" altLang="zh-CN" dirty="0"/>
              <a:t>   end of bit string: a single layer appended to form bit 1 as the rear of the bit string, with the last layer is again an = Nh after the appended layer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   the bit string always starts with 0 and ends with 1: direction or the barcode can be tell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sec3. encoding</a:t>
            </a:r>
            <a:endParaRPr lang="zh-CN" alt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248F0F3-EDE7-43C6-9372-080DE1330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079" y="4511040"/>
            <a:ext cx="10573346" cy="173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109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7BD9F2-710A-4351-A7D1-6C5BA5A36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760" y="889284"/>
            <a:ext cx="8892540" cy="13999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A66E82-194E-4758-9EB7-C41B15065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730" y="2382782"/>
            <a:ext cx="8610600" cy="277495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E4590E91-1EDF-4CE0-AAF5-5464ADEF3292}"/>
              </a:ext>
            </a:extLst>
          </p:cNvPr>
          <p:cNvSpPr txBox="1">
            <a:spLocks/>
          </p:cNvSpPr>
          <p:nvPr/>
        </p:nvSpPr>
        <p:spPr>
          <a:xfrm>
            <a:off x="350520" y="-145257"/>
            <a:ext cx="108051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sec3. encoding</a:t>
            </a:r>
            <a:endParaRPr lang="zh-CN" alt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110C29E-1A12-496F-B6C4-63DD4E33A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5386471"/>
            <a:ext cx="11937683" cy="1447661"/>
          </a:xfrm>
        </p:spPr>
        <p:txBody>
          <a:bodyPr/>
          <a:lstStyle/>
          <a:p>
            <a:r>
              <a:rPr lang="en-US" altLang="zh-CN" dirty="0">
                <a:sym typeface="Wingdings" panose="05000000000000000000" pitchFamily="2" charset="2"/>
              </a:rPr>
              <a:t>Error correction: is able to carry any error-correction code as long as enough bit string length (no correction code in experiment to test pure performance)   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776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B92BA-1B5E-49D0-BBFB-39428E9B7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Decoding pipeline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06DEF-3E6D-414E-8E12-E9C1FC7C2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Preprocessing: distinguish ‘white bar’ &amp; ‘black bar’</a:t>
            </a:r>
          </a:p>
          <a:p>
            <a:r>
              <a:rPr lang="en-US" altLang="zh-CN" dirty="0"/>
              <a:t>Graph construction</a:t>
            </a:r>
          </a:p>
          <a:p>
            <a:r>
              <a:rPr lang="en-US" altLang="zh-CN" dirty="0"/>
              <a:t>Graph traversal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9348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723900"/>
            <a:ext cx="12064842" cy="6134100"/>
          </a:xfrm>
        </p:spPr>
        <p:txBody>
          <a:bodyPr>
            <a:normAutofit/>
          </a:bodyPr>
          <a:lstStyle/>
          <a:p>
            <a:r>
              <a:rPr lang="en-US" altLang="zh-CN" dirty="0">
                <a:sym typeface="Wingdings" panose="05000000000000000000" pitchFamily="2" charset="2"/>
              </a:rPr>
              <a:t>Image preprocessing: see algorithm 1 &amp; appendix A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1. 2-color printer: 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1) intensity thresholding: remaining pixels are either on black or white layer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color thresholding???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2) 2-way clustering through GMM in a sliding window: each window produces the label of its central pixel, repeat 3 time with diff. size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how???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3) pixel-wise majority vote of labels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how???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helpful to convert to LAB/HSV, focus on AB channel when clustering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9808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2828</TotalTime>
  <Words>1509</Words>
  <Application>Microsoft Office PowerPoint</Application>
  <PresentationFormat>Widescreen</PresentationFormat>
  <Paragraphs>162</Paragraphs>
  <Slides>20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等线</vt:lpstr>
      <vt:lpstr>等线 Light</vt:lpstr>
      <vt:lpstr>Arial</vt:lpstr>
      <vt:lpstr>Wingdings</vt:lpstr>
      <vt:lpstr>Office Theme</vt:lpstr>
      <vt:lpstr>LayerCode: embeds barcode in 3D printed object (additive manufacturing)</vt:lpstr>
      <vt:lpstr>可以做的改进(from sec6. evaluation)</vt:lpstr>
      <vt:lpstr>sec1. introduction</vt:lpstr>
      <vt:lpstr>sec1. introduction</vt:lpstr>
      <vt:lpstr>sec3. encoding</vt:lpstr>
      <vt:lpstr>sec3. encoding</vt:lpstr>
      <vt:lpstr>PowerPoint Presentation</vt:lpstr>
      <vt:lpstr>Decoding pipeline</vt:lpstr>
      <vt:lpstr>sec4. decoding</vt:lpstr>
      <vt:lpstr>sec4. decoding</vt:lpstr>
      <vt:lpstr>sec4. decoding</vt:lpstr>
      <vt:lpstr>sec4. decoding</vt:lpstr>
      <vt:lpstr>sec4. decoding</vt:lpstr>
      <vt:lpstr>sec4. decoding</vt:lpstr>
      <vt:lpstr>sec4. decoding</vt:lpstr>
      <vt:lpstr>sec5. fabrication</vt:lpstr>
      <vt:lpstr>sec5. fabrication</vt:lpstr>
      <vt:lpstr>sec6. evaluation</vt:lpstr>
      <vt:lpstr>sec6. evaluation</vt:lpstr>
      <vt:lpstr>sec6. evaluation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Zhao Zifeng</dc:creator>
  <cp:lastModifiedBy>Zhao Zifeng</cp:lastModifiedBy>
  <cp:revision>380</cp:revision>
  <dcterms:created xsi:type="dcterms:W3CDTF">2020-05-29T04:46:41Z</dcterms:created>
  <dcterms:modified xsi:type="dcterms:W3CDTF">2020-06-15T02:35:03Z</dcterms:modified>
</cp:coreProperties>
</file>